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7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892" y="268001"/>
            <a:ext cx="807021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55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55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55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55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86861" y="157891"/>
            <a:ext cx="2476019" cy="155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22459"/>
            <a:ext cx="9143999" cy="93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3255" y="143255"/>
            <a:ext cx="618744" cy="461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357883"/>
            <a:ext cx="790956" cy="5500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400" y="268001"/>
            <a:ext cx="806919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55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33744" y="6310629"/>
            <a:ext cx="340232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23693" y="6310629"/>
            <a:ext cx="89661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14/12/2016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71ABB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mploi@cdg34.f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i@cdg34.f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861" y="157891"/>
            <a:ext cx="2476019" cy="155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22459"/>
            <a:ext cx="9143999" cy="93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0" y="2412491"/>
            <a:ext cx="6656831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5251" y="3083051"/>
            <a:ext cx="103022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495" y="3083051"/>
            <a:ext cx="1560575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3083051"/>
            <a:ext cx="899159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6287" y="3083051"/>
            <a:ext cx="4197095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8355" y="3083051"/>
            <a:ext cx="1030223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6271" y="2540888"/>
            <a:ext cx="595566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i="1" spc="-5" dirty="0">
                <a:latin typeface="Calibri"/>
                <a:cs typeface="Calibri"/>
              </a:rPr>
              <a:t>Procédure </a:t>
            </a:r>
            <a:r>
              <a:rPr sz="4400" i="1" spc="-15" dirty="0">
                <a:latin typeface="Calibri"/>
                <a:cs typeface="Calibri"/>
              </a:rPr>
              <a:t>d’utilisation</a:t>
            </a:r>
            <a:r>
              <a:rPr sz="4400" i="1" spc="-75" dirty="0">
                <a:latin typeface="Calibri"/>
                <a:cs typeface="Calibri"/>
              </a:rPr>
              <a:t> </a:t>
            </a:r>
            <a:r>
              <a:rPr sz="4400" i="1" spc="5" dirty="0">
                <a:latin typeface="Calibri"/>
                <a:cs typeface="Calibri"/>
              </a:rPr>
              <a:t>de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400" i="1" dirty="0">
                <a:latin typeface="Calibri"/>
                <a:cs typeface="Calibri"/>
              </a:rPr>
              <a:t>« </a:t>
            </a:r>
            <a:r>
              <a:rPr sz="4400" i="1" spc="-15" dirty="0">
                <a:latin typeface="Calibri"/>
                <a:cs typeface="Calibri"/>
              </a:rPr>
              <a:t>Net-Remplacement</a:t>
            </a:r>
            <a:r>
              <a:rPr sz="4400" i="1" spc="-35" dirty="0">
                <a:latin typeface="Calibri"/>
                <a:cs typeface="Calibri"/>
              </a:rPr>
              <a:t> </a:t>
            </a:r>
            <a:r>
              <a:rPr sz="4400" i="1" dirty="0">
                <a:latin typeface="Calibri"/>
                <a:cs typeface="Calibri"/>
              </a:rPr>
              <a:t>»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460" y="743712"/>
            <a:ext cx="8214697" cy="3306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0327" y="4375403"/>
            <a:ext cx="7620000" cy="1790700"/>
          </a:xfrm>
          <a:custGeom>
            <a:avLst/>
            <a:gdLst/>
            <a:ahLst/>
            <a:cxnLst/>
            <a:rect l="l" t="t" r="r" b="b"/>
            <a:pathLst>
              <a:path w="7620000" h="1790700">
                <a:moveTo>
                  <a:pt x="7620000" y="0"/>
                </a:moveTo>
                <a:lnTo>
                  <a:pt x="0" y="0"/>
                </a:lnTo>
                <a:lnTo>
                  <a:pt x="0" y="1790700"/>
                </a:lnTo>
                <a:lnTo>
                  <a:pt x="7620000" y="1790700"/>
                </a:lnTo>
                <a:lnTo>
                  <a:pt x="7620000" y="0"/>
                </a:lnTo>
                <a:close/>
              </a:path>
            </a:pathLst>
          </a:custGeom>
          <a:solidFill>
            <a:srgbClr val="8BB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411" y="4641466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2411" y="4824347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2411" y="5007226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2411" y="5372986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411" y="5555867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2411" y="5738747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9711" y="4398642"/>
            <a:ext cx="74612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Statut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cours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création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demande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validée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 le CDG 34 mais le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n’est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encore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rédigé.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Édité/ en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attente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signature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l’agent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transmis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pour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signature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l’agent</a:t>
            </a:r>
            <a:endParaRPr sz="1200">
              <a:latin typeface="Calibri"/>
              <a:cs typeface="Calibri"/>
            </a:endParaRPr>
          </a:p>
          <a:p>
            <a:pPr marL="184785" marR="508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Signé agent/ en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attente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signature CDG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l’agent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retourné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signé,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à la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signature du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Président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 CDG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34.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Reçu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signé 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été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signé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 les deux parties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et enregistré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remplacement.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Annulé 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mission 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annulée à la demande de la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collectivité.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Clos 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mission 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annulée à la demande de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l’agent.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5928" y="3501635"/>
            <a:ext cx="18415" cy="894715"/>
          </a:xfrm>
          <a:custGeom>
            <a:avLst/>
            <a:gdLst/>
            <a:ahLst/>
            <a:cxnLst/>
            <a:rect l="l" t="t" r="r" b="b"/>
            <a:pathLst>
              <a:path w="18414" h="894714">
                <a:moveTo>
                  <a:pt x="0" y="894105"/>
                </a:moveTo>
                <a:lnTo>
                  <a:pt x="17792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5370" y="3438147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39611" y="0"/>
                </a:moveTo>
                <a:lnTo>
                  <a:pt x="0" y="75425"/>
                </a:lnTo>
                <a:lnTo>
                  <a:pt x="76187" y="76936"/>
                </a:lnTo>
                <a:lnTo>
                  <a:pt x="39611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65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Recherche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20" dirty="0"/>
              <a:t>contrat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644" y="2241804"/>
            <a:ext cx="7345070" cy="315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0797" y="5028438"/>
            <a:ext cx="2429510" cy="495300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Cliquer</a:t>
            </a:r>
            <a:r>
              <a:rPr sz="1200" b="1" spc="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sur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«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mes demandes validées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 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2937" y="4810630"/>
            <a:ext cx="2207260" cy="464820"/>
          </a:xfrm>
          <a:custGeom>
            <a:avLst/>
            <a:gdLst/>
            <a:ahLst/>
            <a:cxnLst/>
            <a:rect l="l" t="t" r="r" b="b"/>
            <a:pathLst>
              <a:path w="2207260" h="464820">
                <a:moveTo>
                  <a:pt x="2207094" y="464527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3" y="4775970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29">
                <a:moveTo>
                  <a:pt x="82410" y="0"/>
                </a:moveTo>
                <a:lnTo>
                  <a:pt x="0" y="21577"/>
                </a:lnTo>
                <a:lnTo>
                  <a:pt x="66713" y="74561"/>
                </a:lnTo>
                <a:lnTo>
                  <a:pt x="8241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1103" y="1402753"/>
            <a:ext cx="152399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1103" y="1646593"/>
            <a:ext cx="152399" cy="14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8403" y="839888"/>
            <a:ext cx="76447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Il </a:t>
            </a:r>
            <a:r>
              <a:rPr sz="1600" spc="-10" dirty="0">
                <a:latin typeface="Calibri"/>
                <a:cs typeface="Calibri"/>
              </a:rPr>
              <a:t>est </a:t>
            </a:r>
            <a:r>
              <a:rPr sz="1600" spc="-5" dirty="0">
                <a:latin typeface="Calibri"/>
                <a:cs typeface="Calibri"/>
              </a:rPr>
              <a:t>possible de </a:t>
            </a:r>
            <a:r>
              <a:rPr sz="1600" spc="-10" dirty="0">
                <a:latin typeface="Calibri"/>
                <a:cs typeface="Calibri"/>
              </a:rPr>
              <a:t>prolonger </a:t>
            </a:r>
            <a:r>
              <a:rPr sz="1600" spc="-5" dirty="0">
                <a:latin typeface="Calibri"/>
                <a:cs typeface="Calibri"/>
              </a:rPr>
              <a:t>une mission uniquement dans les </a:t>
            </a:r>
            <a:r>
              <a:rPr sz="1600" spc="-10" dirty="0">
                <a:latin typeface="Calibri"/>
                <a:cs typeface="Calibri"/>
              </a:rPr>
              <a:t>cas suivants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Il </a:t>
            </a:r>
            <a:r>
              <a:rPr sz="1600" spc="-5" dirty="0">
                <a:latin typeface="Calibri"/>
                <a:cs typeface="Calibri"/>
              </a:rPr>
              <a:t>doit </a:t>
            </a:r>
            <a:r>
              <a:rPr sz="1600" spc="-25" dirty="0">
                <a:latin typeface="Calibri"/>
                <a:cs typeface="Calibri"/>
              </a:rPr>
              <a:t>s’agir </a:t>
            </a:r>
            <a:r>
              <a:rPr sz="1600" spc="-5" dirty="0">
                <a:latin typeface="Calibri"/>
                <a:cs typeface="Calibri"/>
              </a:rPr>
              <a:t>du </a:t>
            </a:r>
            <a:r>
              <a:rPr sz="1600" spc="-10" dirty="0">
                <a:latin typeface="Calibri"/>
                <a:cs typeface="Calibri"/>
              </a:rPr>
              <a:t>même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candidat.</a:t>
            </a:r>
            <a:endParaRPr sz="1600">
              <a:latin typeface="Calibri"/>
              <a:cs typeface="Calibri"/>
            </a:endParaRPr>
          </a:p>
          <a:p>
            <a:pPr marL="376555" marR="5080" indent="-63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de début de mission </a:t>
            </a:r>
            <a:r>
              <a:rPr sz="1600" dirty="0">
                <a:latin typeface="Calibri"/>
                <a:cs typeface="Calibri"/>
              </a:rPr>
              <a:t>doit </a:t>
            </a:r>
            <a:r>
              <a:rPr sz="1600" spc="-5" dirty="0">
                <a:latin typeface="Calibri"/>
                <a:cs typeface="Calibri"/>
              </a:rPr>
              <a:t>correspondre au lendemain de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15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fin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la  </a:t>
            </a:r>
            <a:r>
              <a:rPr sz="1600" spc="-5" dirty="0">
                <a:latin typeface="Calibri"/>
                <a:cs typeface="Calibri"/>
              </a:rPr>
              <a:t>mission</a:t>
            </a:r>
            <a:r>
              <a:rPr sz="1600" spc="-10" dirty="0">
                <a:latin typeface="Calibri"/>
                <a:cs typeface="Calibri"/>
              </a:rPr>
              <a:t> précédente.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31167" y="268001"/>
            <a:ext cx="307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Prolongation </a:t>
            </a:r>
            <a:r>
              <a:rPr spc="-5" dirty="0"/>
              <a:t>de</a:t>
            </a:r>
            <a:r>
              <a:rPr spc="-100" dirty="0"/>
              <a:t> </a:t>
            </a:r>
            <a:r>
              <a:rPr dirty="0"/>
              <a:t>mission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1516012"/>
            <a:ext cx="7348434" cy="444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85082" y="1268730"/>
            <a:ext cx="4744720" cy="553720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403860" marR="271145" indent="-12827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Renseigner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un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critère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recherche comme par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exemple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nom de  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l’agent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remplaçant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à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prolonger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puis cliquer sur «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rechercher</a:t>
            </a:r>
            <a:r>
              <a:rPr sz="1200" b="1" spc="-2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».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5323" y="1821179"/>
            <a:ext cx="2896235" cy="1409700"/>
          </a:xfrm>
          <a:custGeom>
            <a:avLst/>
            <a:gdLst/>
            <a:ahLst/>
            <a:cxnLst/>
            <a:rect l="l" t="t" r="r" b="b"/>
            <a:pathLst>
              <a:path w="2896235" h="1409700">
                <a:moveTo>
                  <a:pt x="2895828" y="0"/>
                </a:moveTo>
                <a:lnTo>
                  <a:pt x="0" y="1409687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233" y="3191050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79">
                <a:moveTo>
                  <a:pt x="51828" y="0"/>
                </a:moveTo>
                <a:lnTo>
                  <a:pt x="0" y="67614"/>
                </a:lnTo>
                <a:lnTo>
                  <a:pt x="85178" y="68516"/>
                </a:lnTo>
                <a:lnTo>
                  <a:pt x="51828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92" y="1821179"/>
            <a:ext cx="4342765" cy="3338195"/>
          </a:xfrm>
          <a:custGeom>
            <a:avLst/>
            <a:gdLst/>
            <a:ahLst/>
            <a:cxnLst/>
            <a:rect l="l" t="t" r="r" b="b"/>
            <a:pathLst>
              <a:path w="4342765" h="3338195">
                <a:moveTo>
                  <a:pt x="4342739" y="0"/>
                </a:moveTo>
                <a:lnTo>
                  <a:pt x="0" y="3338093"/>
                </a:lnTo>
              </a:path>
            </a:pathLst>
          </a:custGeom>
          <a:ln w="12699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8054" y="5121321"/>
            <a:ext cx="83820" cy="76835"/>
          </a:xfrm>
          <a:custGeom>
            <a:avLst/>
            <a:gdLst/>
            <a:ahLst/>
            <a:cxnLst/>
            <a:rect l="l" t="t" r="r" b="b"/>
            <a:pathLst>
              <a:path w="83819" h="76835">
                <a:moveTo>
                  <a:pt x="37185" y="0"/>
                </a:moveTo>
                <a:lnTo>
                  <a:pt x="0" y="76644"/>
                </a:lnTo>
                <a:lnTo>
                  <a:pt x="83629" y="60413"/>
                </a:lnTo>
                <a:lnTo>
                  <a:pt x="37185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31167" y="268001"/>
            <a:ext cx="307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Prolongation </a:t>
            </a:r>
            <a:r>
              <a:rPr spc="-5" dirty="0"/>
              <a:t>de</a:t>
            </a:r>
            <a:r>
              <a:rPr spc="-100" dirty="0"/>
              <a:t> </a:t>
            </a:r>
            <a:r>
              <a:rPr dirty="0"/>
              <a:t>mission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20" y="1261872"/>
            <a:ext cx="6198768" cy="309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3918" y="1536953"/>
            <a:ext cx="2042160" cy="1188720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6205" marR="112395" indent="635" algn="ctr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Les résultats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s’affichent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en  bas, vous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devez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sélectionner 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contrat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concerné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en  cliquant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sur P - pour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prolongation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ou D – pour  Dupliquer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8612" y="2724911"/>
            <a:ext cx="145415" cy="643255"/>
          </a:xfrm>
          <a:custGeom>
            <a:avLst/>
            <a:gdLst/>
            <a:ahLst/>
            <a:cxnLst/>
            <a:rect l="l" t="t" r="r" b="b"/>
            <a:pathLst>
              <a:path w="145415" h="643254">
                <a:moveTo>
                  <a:pt x="144843" y="0"/>
                </a:moveTo>
                <a:lnTo>
                  <a:pt x="0" y="642899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4234" y="3347051"/>
            <a:ext cx="74930" cy="83185"/>
          </a:xfrm>
          <a:custGeom>
            <a:avLst/>
            <a:gdLst/>
            <a:ahLst/>
            <a:cxnLst/>
            <a:rect l="l" t="t" r="r" b="b"/>
            <a:pathLst>
              <a:path w="74929" h="83185">
                <a:moveTo>
                  <a:pt x="0" y="0"/>
                </a:moveTo>
                <a:lnTo>
                  <a:pt x="20421" y="82715"/>
                </a:lnTo>
                <a:lnTo>
                  <a:pt x="74333" y="16738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3939" y="4645152"/>
            <a:ext cx="7848600" cy="1231900"/>
          </a:xfrm>
          <a:prstGeom prst="rect">
            <a:avLst/>
          </a:prstGeom>
          <a:solidFill>
            <a:srgbClr val="8BBAC7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 pour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prolongation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rubriques sont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déjà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pré-remplies, vous pouvez changer uniquement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période de fin de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90805" marR="8382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 pour dupliquer 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rubriques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sont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déjà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pré-remplies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mais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vous pouvez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modifier,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aucun lien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demande initiale  et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demande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dupliquée,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nouvelle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demande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d’agent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transmis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 CDG 34, pour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créer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nouveau</a:t>
            </a:r>
            <a:r>
              <a:rPr sz="12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L’étape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transmettre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au CDG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»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obligatoire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pour la prise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en compte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demande.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7291" y="2724911"/>
            <a:ext cx="275590" cy="575945"/>
          </a:xfrm>
          <a:custGeom>
            <a:avLst/>
            <a:gdLst/>
            <a:ahLst/>
            <a:cxnLst/>
            <a:rect l="l" t="t" r="r" b="b"/>
            <a:pathLst>
              <a:path w="275590" h="575945">
                <a:moveTo>
                  <a:pt x="275399" y="0"/>
                </a:moveTo>
                <a:lnTo>
                  <a:pt x="0" y="575564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8398" y="3272572"/>
            <a:ext cx="69215" cy="85725"/>
          </a:xfrm>
          <a:custGeom>
            <a:avLst/>
            <a:gdLst/>
            <a:ahLst/>
            <a:cxnLst/>
            <a:rect l="l" t="t" r="r" b="b"/>
            <a:pathLst>
              <a:path w="69215" h="85725">
                <a:moveTo>
                  <a:pt x="0" y="0"/>
                </a:moveTo>
                <a:lnTo>
                  <a:pt x="1485" y="85178"/>
                </a:lnTo>
                <a:lnTo>
                  <a:pt x="68732" y="32893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31167" y="268001"/>
            <a:ext cx="307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Prolongation </a:t>
            </a:r>
            <a:r>
              <a:rPr spc="-5" dirty="0"/>
              <a:t>de</a:t>
            </a:r>
            <a:r>
              <a:rPr spc="-100" dirty="0"/>
              <a:t> </a:t>
            </a:r>
            <a:r>
              <a:rPr dirty="0"/>
              <a:t>mission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324" y="1565121"/>
            <a:ext cx="4553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Vous </a:t>
            </a:r>
            <a:r>
              <a:rPr sz="1800" spc="-15" dirty="0">
                <a:latin typeface="Calibri"/>
                <a:cs typeface="Calibri"/>
              </a:rPr>
              <a:t>recevrez </a:t>
            </a:r>
            <a:r>
              <a:rPr sz="1800" spc="-10" dirty="0">
                <a:latin typeface="Calibri"/>
                <a:cs typeface="Calibri"/>
              </a:rPr>
              <a:t>alors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message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confirmation.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2241804"/>
            <a:ext cx="8142274" cy="3633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63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Prolongation </a:t>
            </a:r>
            <a:r>
              <a:rPr spc="-5" dirty="0"/>
              <a:t>de</a:t>
            </a:r>
            <a:r>
              <a:rPr spc="-100" dirty="0"/>
              <a:t> </a:t>
            </a:r>
            <a:r>
              <a:rPr dirty="0"/>
              <a:t>mission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3239" y="2684145"/>
            <a:ext cx="6318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2815" marR="925194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5559F"/>
                </a:solidFill>
                <a:latin typeface="Calibri"/>
                <a:cs typeface="Calibri"/>
              </a:rPr>
              <a:t>Pour tous </a:t>
            </a:r>
            <a:r>
              <a:rPr sz="1800" b="1" spc="-10" dirty="0">
                <a:solidFill>
                  <a:srgbClr val="15559F"/>
                </a:solidFill>
                <a:latin typeface="Calibri"/>
                <a:cs typeface="Calibri"/>
              </a:rPr>
              <a:t>renseignements complémentaires,  merci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15559F"/>
                </a:solidFill>
                <a:latin typeface="Calibri"/>
                <a:cs typeface="Calibri"/>
              </a:rPr>
              <a:t>contacter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le service emploi du </a:t>
            </a:r>
            <a:r>
              <a:rPr sz="1800" b="1" spc="-5" dirty="0">
                <a:solidFill>
                  <a:srgbClr val="15559F"/>
                </a:solidFill>
                <a:latin typeface="Calibri"/>
                <a:cs typeface="Calibri"/>
              </a:rPr>
              <a:t>CDG</a:t>
            </a:r>
            <a:r>
              <a:rPr sz="1800" b="1" spc="-16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34  </a:t>
            </a:r>
            <a:r>
              <a:rPr sz="1800" b="1" spc="-5" dirty="0">
                <a:solidFill>
                  <a:srgbClr val="15559F"/>
                </a:solidFill>
                <a:latin typeface="Calibri"/>
                <a:cs typeface="Calibri"/>
              </a:rPr>
              <a:t>au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04 67 04 38</a:t>
            </a:r>
            <a:r>
              <a:rPr sz="1800" b="1" spc="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91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ou à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emploi@cdg34.fr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spc="-5" dirty="0">
                <a:solidFill>
                  <a:srgbClr val="15559F"/>
                </a:solidFill>
                <a:latin typeface="Calibri"/>
                <a:cs typeface="Calibri"/>
              </a:rPr>
              <a:t>(préciser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en </a:t>
            </a:r>
            <a:r>
              <a:rPr sz="1800" b="1" spc="-5" dirty="0">
                <a:solidFill>
                  <a:srgbClr val="15559F"/>
                </a:solidFill>
                <a:latin typeface="Calibri"/>
                <a:cs typeface="Calibri"/>
              </a:rPr>
              <a:t>objet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: « </a:t>
            </a:r>
            <a:r>
              <a:rPr sz="1800" b="1" spc="-10" dirty="0">
                <a:solidFill>
                  <a:srgbClr val="15559F"/>
                </a:solidFill>
                <a:latin typeface="Calibri"/>
                <a:cs typeface="Calibri"/>
              </a:rPr>
              <a:t>Net-Remplacement</a:t>
            </a:r>
            <a:r>
              <a:rPr sz="1800" b="1" spc="-4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5559F"/>
                </a:solidFill>
                <a:latin typeface="Calibri"/>
                <a:cs typeface="Calibri"/>
              </a:rPr>
              <a:t>»).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1591055"/>
            <a:ext cx="7409675" cy="181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5744" y="3843528"/>
            <a:ext cx="2261870" cy="707390"/>
          </a:xfrm>
          <a:prstGeom prst="rect">
            <a:avLst/>
          </a:prstGeom>
          <a:ln w="6096">
            <a:solidFill>
              <a:srgbClr val="F2B2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7485" marR="192405" indent="1270" algn="ctr">
              <a:lnSpc>
                <a:spcPct val="100000"/>
              </a:lnSpc>
              <a:spcBef>
                <a:spcPts val="290"/>
              </a:spcBef>
            </a:pPr>
            <a:r>
              <a:rPr sz="1000" b="1" spc="-5" dirty="0">
                <a:solidFill>
                  <a:srgbClr val="15559F"/>
                </a:solidFill>
                <a:latin typeface="Calibri"/>
                <a:cs typeface="Calibri"/>
              </a:rPr>
              <a:t>Renseigner les zones « Nom  d’utilisateur » et « Mot </a:t>
            </a:r>
            <a:r>
              <a:rPr sz="10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000" b="1" spc="-5" dirty="0">
                <a:solidFill>
                  <a:srgbClr val="15559F"/>
                </a:solidFill>
                <a:latin typeface="Calibri"/>
                <a:cs typeface="Calibri"/>
              </a:rPr>
              <a:t>passe »,  puis cliquer sur « Connexion » </a:t>
            </a:r>
            <a:r>
              <a:rPr sz="1000" b="1" dirty="0">
                <a:solidFill>
                  <a:srgbClr val="15559F"/>
                </a:solidFill>
                <a:latin typeface="Calibri"/>
                <a:cs typeface="Calibri"/>
              </a:rPr>
              <a:t>pour  </a:t>
            </a:r>
            <a:r>
              <a:rPr sz="1000" b="1" spc="-5" dirty="0">
                <a:solidFill>
                  <a:srgbClr val="15559F"/>
                </a:solidFill>
                <a:latin typeface="Calibri"/>
                <a:cs typeface="Calibri"/>
              </a:rPr>
              <a:t>vous connecter.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3870" y="3035757"/>
            <a:ext cx="472440" cy="808355"/>
          </a:xfrm>
          <a:custGeom>
            <a:avLst/>
            <a:gdLst/>
            <a:ahLst/>
            <a:cxnLst/>
            <a:rect l="l" t="t" r="r" b="b"/>
            <a:pathLst>
              <a:path w="472439" h="808354">
                <a:moveTo>
                  <a:pt x="472389" y="807770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1814" y="2980941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4" h="85089">
                <a:moveTo>
                  <a:pt x="0" y="0"/>
                </a:moveTo>
                <a:lnTo>
                  <a:pt x="5575" y="85013"/>
                </a:lnTo>
                <a:lnTo>
                  <a:pt x="71348" y="46545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2035" y="3025139"/>
            <a:ext cx="1973580" cy="861060"/>
          </a:xfrm>
          <a:prstGeom prst="rect">
            <a:avLst/>
          </a:prstGeom>
          <a:solidFill>
            <a:srgbClr val="71ABBA"/>
          </a:solidFill>
        </p:spPr>
        <p:txBody>
          <a:bodyPr vert="horz" wrap="square" lIns="0" tIns="36830" rIns="0" bIns="0" rtlCol="0">
            <a:spAutoFit/>
          </a:bodyPr>
          <a:lstStyle/>
          <a:p>
            <a:pPr marL="125095" marR="118110" indent="1270" algn="ctr">
              <a:lnSpc>
                <a:spcPct val="100000"/>
              </a:lnSpc>
              <a:spcBef>
                <a:spcPts val="29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Vos identifiants vous ont été  envoyés par courrier : ils sont  identiques à ceux utilisés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pour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la  connexion au portail internet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du 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CDG 34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0732" y="3448177"/>
            <a:ext cx="1224280" cy="387985"/>
          </a:xfrm>
          <a:custGeom>
            <a:avLst/>
            <a:gdLst/>
            <a:ahLst/>
            <a:cxnLst/>
            <a:rect l="l" t="t" r="r" b="b"/>
            <a:pathLst>
              <a:path w="1224279" h="387985">
                <a:moveTo>
                  <a:pt x="1224191" y="387731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190" y="3415688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5" h="73025">
                <a:moveTo>
                  <a:pt x="84150" y="0"/>
                </a:moveTo>
                <a:lnTo>
                  <a:pt x="0" y="13309"/>
                </a:lnTo>
                <a:lnTo>
                  <a:pt x="61137" y="72644"/>
                </a:lnTo>
                <a:lnTo>
                  <a:pt x="8415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2257" y="3262248"/>
            <a:ext cx="463550" cy="581660"/>
          </a:xfrm>
          <a:custGeom>
            <a:avLst/>
            <a:gdLst/>
            <a:ahLst/>
            <a:cxnLst/>
            <a:rect l="l" t="t" r="r" b="b"/>
            <a:pathLst>
              <a:path w="463550" h="581660">
                <a:moveTo>
                  <a:pt x="463334" y="581278"/>
                </a:moveTo>
                <a:lnTo>
                  <a:pt x="0" y="0"/>
                </a:lnTo>
              </a:path>
            </a:pathLst>
          </a:custGeom>
          <a:ln w="12699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2666" y="3212590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20">
                <a:moveTo>
                  <a:pt x="0" y="0"/>
                </a:moveTo>
                <a:lnTo>
                  <a:pt x="17703" y="83337"/>
                </a:lnTo>
                <a:lnTo>
                  <a:pt x="77292" y="35839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0575" y="268001"/>
            <a:ext cx="171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Identification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5275" y="5914644"/>
            <a:ext cx="7383780" cy="245745"/>
          </a:xfrm>
          <a:prstGeom prst="rect">
            <a:avLst/>
          </a:prstGeom>
          <a:solidFill>
            <a:srgbClr val="71ABBA"/>
          </a:solidFill>
        </p:spPr>
        <p:txBody>
          <a:bodyPr vert="horz" wrap="square" lIns="0" tIns="3683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290"/>
              </a:spcBef>
            </a:pPr>
            <a:r>
              <a:rPr sz="1000" b="1" i="1" spc="-1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000" b="1" i="1" spc="-5" dirty="0">
                <a:solidFill>
                  <a:srgbClr val="FFFFFF"/>
                </a:solidFill>
                <a:latin typeface="Calibri"/>
                <a:cs typeface="Calibri"/>
              </a:rPr>
              <a:t>cas d’oubli de votre identifiant et de votre mot de passe, contacter votre gestionnaire par courriel sur</a:t>
            </a:r>
            <a:r>
              <a:rPr sz="1000" b="1" i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emploi@cdg34.fr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4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Accès </a:t>
            </a:r>
            <a:r>
              <a:rPr dirty="0"/>
              <a:t>à</a:t>
            </a:r>
            <a:r>
              <a:rPr spc="-50" dirty="0"/>
              <a:t> </a:t>
            </a:r>
            <a:r>
              <a:rPr spc="-10" dirty="0"/>
              <a:t>Net-Remplacement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260347" y="1393789"/>
            <a:ext cx="7244270" cy="3838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4579" y="2852927"/>
            <a:ext cx="2261870" cy="247015"/>
          </a:xfrm>
          <a:prstGeom prst="rect">
            <a:avLst/>
          </a:prstGeom>
          <a:ln w="6096">
            <a:solidFill>
              <a:srgbClr val="F2B2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95"/>
              </a:spcBef>
            </a:pPr>
            <a:r>
              <a:rPr sz="1000" b="1" spc="-5" dirty="0">
                <a:solidFill>
                  <a:srgbClr val="15559F"/>
                </a:solidFill>
                <a:latin typeface="Calibri"/>
                <a:cs typeface="Calibri"/>
              </a:rPr>
              <a:t>Cliquer sur</a:t>
            </a:r>
            <a:r>
              <a:rPr sz="1000" b="1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15559F"/>
                </a:solidFill>
                <a:latin typeface="Calibri"/>
                <a:cs typeface="Calibri"/>
              </a:rPr>
              <a:t>Net-Remplacement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3524" y="2265467"/>
            <a:ext cx="196215" cy="588010"/>
          </a:xfrm>
          <a:custGeom>
            <a:avLst/>
            <a:gdLst/>
            <a:ahLst/>
            <a:cxnLst/>
            <a:rect l="l" t="t" r="r" b="b"/>
            <a:pathLst>
              <a:path w="196214" h="588010">
                <a:moveTo>
                  <a:pt x="195948" y="587832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1395" y="2205224"/>
            <a:ext cx="72390" cy="84455"/>
          </a:xfrm>
          <a:custGeom>
            <a:avLst/>
            <a:gdLst/>
            <a:ahLst/>
            <a:cxnLst/>
            <a:rect l="l" t="t" r="r" b="b"/>
            <a:pathLst>
              <a:path w="72389" h="84455">
                <a:moveTo>
                  <a:pt x="12052" y="0"/>
                </a:moveTo>
                <a:lnTo>
                  <a:pt x="0" y="84340"/>
                </a:lnTo>
                <a:lnTo>
                  <a:pt x="72288" y="60248"/>
                </a:lnTo>
                <a:lnTo>
                  <a:pt x="12052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363" y="268001"/>
            <a:ext cx="493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Comment </a:t>
            </a:r>
            <a:r>
              <a:rPr spc="-10" dirty="0"/>
              <a:t>créer </a:t>
            </a:r>
            <a:r>
              <a:rPr spc="-5" dirty="0"/>
              <a:t>une nouvelle mission</a:t>
            </a:r>
            <a:r>
              <a:rPr spc="-5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115567" y="1579403"/>
            <a:ext cx="6987107" cy="3106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9401" y="3291909"/>
            <a:ext cx="2807335" cy="1171575"/>
          </a:xfrm>
          <a:custGeom>
            <a:avLst/>
            <a:gdLst/>
            <a:ahLst/>
            <a:cxnLst/>
            <a:rect l="l" t="t" r="r" b="b"/>
            <a:pathLst>
              <a:path w="2807335" h="1171575">
                <a:moveTo>
                  <a:pt x="2806839" y="1171409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5" y="3261647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5">
                <a:moveTo>
                  <a:pt x="84988" y="0"/>
                </a:moveTo>
                <a:lnTo>
                  <a:pt x="0" y="5803"/>
                </a:lnTo>
                <a:lnTo>
                  <a:pt x="55638" y="70319"/>
                </a:lnTo>
                <a:lnTo>
                  <a:pt x="84988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6682" y="4202429"/>
            <a:ext cx="3267710" cy="523240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50495" marR="102870" indent="-43180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Pour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saisir une fiche 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 d’intervention  sélectionner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«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Nouvelle demande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mission</a:t>
            </a:r>
            <a:r>
              <a:rPr sz="1200" b="1" spc="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8228" y="1065276"/>
            <a:ext cx="5688596" cy="4630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4702" y="2554985"/>
            <a:ext cx="2028825" cy="477520"/>
          </a:xfrm>
          <a:prstGeom prst="rect">
            <a:avLst/>
          </a:prstGeom>
          <a:ln w="19812">
            <a:solidFill>
              <a:srgbClr val="F2B2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13740" marR="353695" indent="-355600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Choisir le motif de</a:t>
            </a:r>
            <a:r>
              <a:rPr sz="1200" b="1" spc="-9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15559F"/>
                </a:solidFill>
                <a:latin typeface="Calibri"/>
                <a:cs typeface="Calibri"/>
              </a:rPr>
              <a:t>la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702" y="3222498"/>
            <a:ext cx="2028825" cy="1181100"/>
          </a:xfrm>
          <a:prstGeom prst="rect">
            <a:avLst/>
          </a:prstGeom>
          <a:ln w="19812">
            <a:solidFill>
              <a:srgbClr val="F2B2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48920" marR="245745" indent="1905" algn="ctr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Permet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fixer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rémunération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</a:t>
            </a:r>
            <a:r>
              <a:rPr sz="1200" b="1" spc="-9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l’agent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remplaçant.</a:t>
            </a:r>
            <a:endParaRPr sz="1200">
              <a:latin typeface="Calibri"/>
              <a:cs typeface="Calibri"/>
            </a:endParaRPr>
          </a:p>
          <a:p>
            <a:pPr marL="163830" marR="158115" algn="ctr">
              <a:lnSpc>
                <a:spcPct val="100000"/>
              </a:lnSpc>
            </a:pP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Par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défaut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paiement des  congés 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payés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est</a:t>
            </a:r>
            <a:r>
              <a:rPr sz="1200" b="1" spc="-2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coché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« non 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702" y="4598670"/>
            <a:ext cx="2028825" cy="647700"/>
          </a:xfrm>
          <a:prstGeom prst="rect">
            <a:avLst/>
          </a:prstGeom>
          <a:ln w="19812">
            <a:solidFill>
              <a:srgbClr val="F2B2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6045" marR="100965" indent="-1270" algn="ctr">
              <a:lnSpc>
                <a:spcPct val="100000"/>
              </a:lnSpc>
              <a:spcBef>
                <a:spcPts val="275"/>
              </a:spcBef>
            </a:pP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Permet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définir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durée 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du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contrat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ainsi que la</a:t>
            </a:r>
            <a:r>
              <a:rPr sz="1200" b="1" spc="-7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durée 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du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temps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</a:t>
            </a:r>
            <a:r>
              <a:rPr sz="1200" b="1" spc="-2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travail.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2383" y="2852927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951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7639" y="28148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3645408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951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7639" y="36073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2383" y="4940808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951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7639" y="49027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70363" y="268001"/>
            <a:ext cx="493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Comment </a:t>
            </a:r>
            <a:r>
              <a:rPr spc="-10" dirty="0"/>
              <a:t>créer </a:t>
            </a:r>
            <a:r>
              <a:rPr spc="-5" dirty="0"/>
              <a:t>une nouvelle mission</a:t>
            </a:r>
            <a:r>
              <a:rPr spc="-55" dirty="0"/>
              <a:t> </a:t>
            </a:r>
            <a:r>
              <a:rPr dirty="0"/>
              <a:t>?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5436" y="903732"/>
            <a:ext cx="6322170" cy="319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57" y="713994"/>
            <a:ext cx="2333625" cy="582295"/>
          </a:xfrm>
          <a:prstGeom prst="rect">
            <a:avLst/>
          </a:prstGeom>
          <a:ln w="19812">
            <a:solidFill>
              <a:srgbClr val="F2B2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4935" marR="113030" indent="1905" algn="ctr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Cette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partie </a:t>
            </a:r>
            <a:r>
              <a:rPr sz="1200" b="1" spc="-25" dirty="0">
                <a:solidFill>
                  <a:srgbClr val="15559F"/>
                </a:solidFill>
                <a:latin typeface="Calibri"/>
                <a:cs typeface="Calibri"/>
              </a:rPr>
              <a:t>n’est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pas obligatoire  mais recommandée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pour</a:t>
            </a:r>
            <a:r>
              <a:rPr sz="1200" b="1" spc="-5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faciliter 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les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échanges.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6666" y="2280666"/>
            <a:ext cx="1481455" cy="952500"/>
          </a:xfrm>
          <a:custGeom>
            <a:avLst/>
            <a:gdLst/>
            <a:ahLst/>
            <a:cxnLst/>
            <a:rect l="l" t="t" r="r" b="b"/>
            <a:pathLst>
              <a:path w="1481455" h="952500">
                <a:moveTo>
                  <a:pt x="1481328" y="0"/>
                </a:moveTo>
                <a:lnTo>
                  <a:pt x="0" y="0"/>
                </a:lnTo>
                <a:lnTo>
                  <a:pt x="0" y="952500"/>
                </a:lnTo>
                <a:lnTo>
                  <a:pt x="1481328" y="952500"/>
                </a:lnTo>
                <a:lnTo>
                  <a:pt x="1481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666" y="2280666"/>
            <a:ext cx="1481455" cy="952500"/>
          </a:xfrm>
          <a:custGeom>
            <a:avLst/>
            <a:gdLst/>
            <a:ahLst/>
            <a:cxnLst/>
            <a:rect l="l" t="t" r="r" b="b"/>
            <a:pathLst>
              <a:path w="1481455" h="952500">
                <a:moveTo>
                  <a:pt x="0" y="0"/>
                </a:moveTo>
                <a:lnTo>
                  <a:pt x="1481328" y="0"/>
                </a:lnTo>
                <a:lnTo>
                  <a:pt x="1481328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666" y="2280666"/>
            <a:ext cx="1481455" cy="952500"/>
          </a:xfrm>
          <a:prstGeom prst="rect">
            <a:avLst/>
          </a:prstGeom>
          <a:ln w="19812">
            <a:solidFill>
              <a:srgbClr val="F2B2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7314" marR="102870" algn="ctr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Utiliser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cette</a:t>
            </a:r>
            <a:r>
              <a:rPr sz="1200" b="1" spc="-11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option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dans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cas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où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vous  souhaitez proposer  vous-même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un 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agent.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86376" y="5130877"/>
            <a:ext cx="11429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8068" y="5313757"/>
            <a:ext cx="11429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4456" y="5496636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5277" y="4865370"/>
            <a:ext cx="5207635" cy="1312545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200" b="1" u="heavy" dirty="0">
                <a:solidFill>
                  <a:srgbClr val="15559F"/>
                </a:solidFill>
                <a:uFill>
                  <a:solidFill>
                    <a:srgbClr val="15559F"/>
                  </a:solidFill>
                </a:uFill>
                <a:latin typeface="Calibri"/>
                <a:cs typeface="Calibri"/>
              </a:rPr>
              <a:t>3 choix possibles</a:t>
            </a:r>
            <a:r>
              <a:rPr sz="1200" b="1" u="heavy" spc="-5" dirty="0">
                <a:solidFill>
                  <a:srgbClr val="15559F"/>
                </a:solidFill>
                <a:uFill>
                  <a:solidFill>
                    <a:srgbClr val="15559F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dirty="0">
                <a:solidFill>
                  <a:srgbClr val="15559F"/>
                </a:solidFill>
                <a:uFill>
                  <a:solidFill>
                    <a:srgbClr val="15559F"/>
                  </a:solidFill>
                </a:u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70815" algn="ctr">
              <a:lnSpc>
                <a:spcPct val="100000"/>
              </a:lnSpc>
            </a:pP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Enregistrer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pour la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transmettre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au CDG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34</a:t>
            </a:r>
            <a:r>
              <a:rPr sz="1200" b="1" spc="1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ultérieurement.</a:t>
            </a:r>
            <a:endParaRPr sz="1200">
              <a:latin typeface="Calibri"/>
              <a:cs typeface="Calibri"/>
            </a:endParaRPr>
          </a:p>
          <a:p>
            <a:pPr marL="269875" marR="91440" algn="ctr">
              <a:lnSpc>
                <a:spcPct val="100000"/>
              </a:lnSpc>
            </a:pP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Transmettre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au CDG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34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(ce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qui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vaut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accord entre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collectivité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et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CDG 34).  Générer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fiche 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mission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au format </a:t>
            </a:r>
            <a:r>
              <a:rPr sz="1200" b="1" spc="-30" dirty="0">
                <a:solidFill>
                  <a:srgbClr val="15559F"/>
                </a:solidFill>
                <a:latin typeface="Calibri"/>
                <a:cs typeface="Calibri"/>
              </a:rPr>
              <a:t>PDF,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l’imprimer,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faire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signer par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l’autorité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territoriale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et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réintégrer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dans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l’application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dans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«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liste  des documents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/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ajouter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un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document</a:t>
            </a:r>
            <a:r>
              <a:rPr sz="1200" b="1" spc="10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».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2071" y="4135333"/>
            <a:ext cx="310515" cy="747395"/>
          </a:xfrm>
          <a:custGeom>
            <a:avLst/>
            <a:gdLst/>
            <a:ahLst/>
            <a:cxnLst/>
            <a:rect l="l" t="t" r="r" b="b"/>
            <a:pathLst>
              <a:path w="310514" h="747395">
                <a:moveTo>
                  <a:pt x="310400" y="7469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1761" y="4076697"/>
            <a:ext cx="70485" cy="85090"/>
          </a:xfrm>
          <a:custGeom>
            <a:avLst/>
            <a:gdLst/>
            <a:ahLst/>
            <a:cxnLst/>
            <a:rect l="l" t="t" r="r" b="b"/>
            <a:pathLst>
              <a:path w="70485" h="85089">
                <a:moveTo>
                  <a:pt x="5943" y="0"/>
                </a:moveTo>
                <a:lnTo>
                  <a:pt x="0" y="84988"/>
                </a:lnTo>
                <a:lnTo>
                  <a:pt x="70370" y="55753"/>
                </a:lnTo>
                <a:lnTo>
                  <a:pt x="5943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1464" y="4144403"/>
            <a:ext cx="184785" cy="738505"/>
          </a:xfrm>
          <a:custGeom>
            <a:avLst/>
            <a:gdLst/>
            <a:ahLst/>
            <a:cxnLst/>
            <a:rect l="l" t="t" r="r" b="b"/>
            <a:pathLst>
              <a:path w="184785" h="738504">
                <a:moveTo>
                  <a:pt x="0" y="738492"/>
                </a:moveTo>
                <a:lnTo>
                  <a:pt x="184619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6047" y="4082801"/>
            <a:ext cx="74295" cy="83185"/>
          </a:xfrm>
          <a:custGeom>
            <a:avLst/>
            <a:gdLst/>
            <a:ahLst/>
            <a:cxnLst/>
            <a:rect l="l" t="t" r="r" b="b"/>
            <a:pathLst>
              <a:path w="74295" h="83185">
                <a:moveTo>
                  <a:pt x="55435" y="0"/>
                </a:moveTo>
                <a:lnTo>
                  <a:pt x="0" y="64681"/>
                </a:lnTo>
                <a:lnTo>
                  <a:pt x="73926" y="83159"/>
                </a:lnTo>
                <a:lnTo>
                  <a:pt x="55435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1464" y="4166958"/>
            <a:ext cx="661670" cy="697230"/>
          </a:xfrm>
          <a:custGeom>
            <a:avLst/>
            <a:gdLst/>
            <a:ahLst/>
            <a:cxnLst/>
            <a:rect l="l" t="t" r="r" b="b"/>
            <a:pathLst>
              <a:path w="661670" h="697229">
                <a:moveTo>
                  <a:pt x="0" y="696887"/>
                </a:moveTo>
                <a:lnTo>
                  <a:pt x="661149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6229" y="4120891"/>
            <a:ext cx="80645" cy="81915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086" y="0"/>
                </a:moveTo>
                <a:lnTo>
                  <a:pt x="0" y="29070"/>
                </a:lnTo>
                <a:lnTo>
                  <a:pt x="55283" y="81508"/>
                </a:lnTo>
                <a:lnTo>
                  <a:pt x="80086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6255" y="1295400"/>
            <a:ext cx="1255395" cy="276225"/>
          </a:xfrm>
          <a:custGeom>
            <a:avLst/>
            <a:gdLst/>
            <a:ahLst/>
            <a:cxnLst/>
            <a:rect l="l" t="t" r="r" b="b"/>
            <a:pathLst>
              <a:path w="1255395" h="276225">
                <a:moveTo>
                  <a:pt x="0" y="0"/>
                </a:moveTo>
                <a:lnTo>
                  <a:pt x="0" y="276225"/>
                </a:lnTo>
                <a:lnTo>
                  <a:pt x="1255039" y="276225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8599" y="15335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1135" y="2709672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951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6391" y="267156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670363" y="268001"/>
            <a:ext cx="493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Comment </a:t>
            </a:r>
            <a:r>
              <a:rPr spc="-10" dirty="0"/>
              <a:t>créer </a:t>
            </a:r>
            <a:r>
              <a:rPr spc="-5" dirty="0"/>
              <a:t>une nouvelle mission</a:t>
            </a:r>
            <a:r>
              <a:rPr spc="-55" dirty="0"/>
              <a:t> </a:t>
            </a:r>
            <a:r>
              <a:rPr dirty="0"/>
              <a:t>?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922" y="1242822"/>
            <a:ext cx="4572000" cy="315595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Une fois transmis, vous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recevrez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alors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un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message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 confirmation.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232" y="1845564"/>
            <a:ext cx="6628345" cy="3975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0363" y="268001"/>
            <a:ext cx="493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Comment </a:t>
            </a:r>
            <a:r>
              <a:rPr spc="-10" dirty="0"/>
              <a:t>créer </a:t>
            </a:r>
            <a:r>
              <a:rPr spc="-5" dirty="0"/>
              <a:t>une nouvelle mission</a:t>
            </a:r>
            <a:r>
              <a:rPr spc="-55" dirty="0"/>
              <a:t> </a:t>
            </a:r>
            <a:r>
              <a:rPr dirty="0"/>
              <a:t>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1845564"/>
            <a:ext cx="8044903" cy="3674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8653" y="3914394"/>
            <a:ext cx="4639310" cy="1000125"/>
          </a:xfrm>
          <a:prstGeom prst="rect">
            <a:avLst/>
          </a:prstGeom>
          <a:ln w="19811">
            <a:solidFill>
              <a:srgbClr val="F2B2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62560" marR="158115" indent="2540" algn="ctr">
              <a:lnSpc>
                <a:spcPct val="100000"/>
              </a:lnSpc>
              <a:spcBef>
                <a:spcPts val="280"/>
              </a:spcBef>
            </a:pPr>
            <a:r>
              <a:rPr sz="1200" b="1" spc="-20" dirty="0">
                <a:solidFill>
                  <a:srgbClr val="15559F"/>
                </a:solidFill>
                <a:latin typeface="Calibri"/>
                <a:cs typeface="Calibri"/>
              </a:rPr>
              <a:t>Vous 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avez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la possibilité 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rechercher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les fiches 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 mission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précédemment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saisies ou les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contrats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par l’intermédiaire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du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moteur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recherche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intégré.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La recherche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est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multicritère </a:t>
            </a:r>
            <a:r>
              <a:rPr sz="1200" b="1" spc="-20" dirty="0">
                <a:solidFill>
                  <a:srgbClr val="15559F"/>
                </a:solidFill>
                <a:latin typeface="Calibri"/>
                <a:cs typeface="Calibri"/>
              </a:rPr>
              <a:t>et  </a:t>
            </a:r>
            <a:r>
              <a:rPr sz="1200" b="1" spc="-15" dirty="0">
                <a:solidFill>
                  <a:srgbClr val="15559F"/>
                </a:solidFill>
                <a:latin typeface="Calibri"/>
                <a:cs typeface="Calibri"/>
              </a:rPr>
              <a:t>s’effectue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selon le </a:t>
            </a:r>
            <a:r>
              <a:rPr sz="1200" b="1" spc="-10" dirty="0">
                <a:solidFill>
                  <a:srgbClr val="15559F"/>
                </a:solidFill>
                <a:latin typeface="Calibri"/>
                <a:cs typeface="Calibri"/>
              </a:rPr>
              <a:t>statut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de la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demande, comme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décrit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dans 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le 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tableau</a:t>
            </a:r>
            <a:r>
              <a:rPr sz="1200" b="1" dirty="0">
                <a:solidFill>
                  <a:srgbClr val="15559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5559F"/>
                </a:solidFill>
                <a:latin typeface="Calibri"/>
                <a:cs typeface="Calibri"/>
              </a:rPr>
              <a:t>ci-après.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2203" y="2921228"/>
            <a:ext cx="1424305" cy="992505"/>
          </a:xfrm>
          <a:custGeom>
            <a:avLst/>
            <a:gdLst/>
            <a:ahLst/>
            <a:cxnLst/>
            <a:rect l="l" t="t" r="r" b="b"/>
            <a:pathLst>
              <a:path w="1424304" h="992504">
                <a:moveTo>
                  <a:pt x="1424279" y="992403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0101" y="2884927"/>
            <a:ext cx="84455" cy="74930"/>
          </a:xfrm>
          <a:custGeom>
            <a:avLst/>
            <a:gdLst/>
            <a:ahLst/>
            <a:cxnLst/>
            <a:rect l="l" t="t" r="r" b="b"/>
            <a:pathLst>
              <a:path w="84455" h="74930">
                <a:moveTo>
                  <a:pt x="0" y="0"/>
                </a:moveTo>
                <a:lnTo>
                  <a:pt x="40741" y="74828"/>
                </a:lnTo>
                <a:lnTo>
                  <a:pt x="84302" y="12306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3539" y="3886504"/>
            <a:ext cx="571500" cy="492125"/>
          </a:xfrm>
          <a:custGeom>
            <a:avLst/>
            <a:gdLst/>
            <a:ahLst/>
            <a:cxnLst/>
            <a:rect l="l" t="t" r="r" b="b"/>
            <a:pathLst>
              <a:path w="571500" h="492125">
                <a:moveTo>
                  <a:pt x="571017" y="491947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5434" y="3845054"/>
            <a:ext cx="83185" cy="78740"/>
          </a:xfrm>
          <a:custGeom>
            <a:avLst/>
            <a:gdLst/>
            <a:ahLst/>
            <a:cxnLst/>
            <a:rect l="l" t="t" r="r" b="b"/>
            <a:pathLst>
              <a:path w="83185" h="78739">
                <a:moveTo>
                  <a:pt x="0" y="0"/>
                </a:moveTo>
                <a:lnTo>
                  <a:pt x="32854" y="78600"/>
                </a:lnTo>
                <a:lnTo>
                  <a:pt x="82588" y="20878"/>
                </a:lnTo>
                <a:lnTo>
                  <a:pt x="0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83795" y="268001"/>
            <a:ext cx="262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Gérer </a:t>
            </a:r>
            <a:r>
              <a:rPr spc="-5" dirty="0"/>
              <a:t>vos</a:t>
            </a:r>
            <a:r>
              <a:rPr spc="-60" dirty="0"/>
              <a:t> </a:t>
            </a:r>
            <a:r>
              <a:rPr spc="-5" dirty="0"/>
              <a:t>demandes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223693" y="6310629"/>
            <a:ext cx="896619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867" y="1138062"/>
            <a:ext cx="7871598" cy="267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32" y="4088891"/>
            <a:ext cx="8136890" cy="2155190"/>
          </a:xfrm>
          <a:custGeom>
            <a:avLst/>
            <a:gdLst/>
            <a:ahLst/>
            <a:cxnLst/>
            <a:rect l="l" t="t" r="r" b="b"/>
            <a:pathLst>
              <a:path w="8136890" h="2155190">
                <a:moveTo>
                  <a:pt x="8136635" y="0"/>
                </a:moveTo>
                <a:lnTo>
                  <a:pt x="0" y="0"/>
                </a:lnTo>
                <a:lnTo>
                  <a:pt x="0" y="2154935"/>
                </a:lnTo>
                <a:lnTo>
                  <a:pt x="8136635" y="2154935"/>
                </a:lnTo>
                <a:lnTo>
                  <a:pt x="8136635" y="0"/>
                </a:lnTo>
                <a:close/>
              </a:path>
            </a:pathLst>
          </a:custGeom>
          <a:solidFill>
            <a:srgbClr val="8BB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023" y="4355601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023" y="4538481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023" y="4721362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023" y="5087122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023" y="5270001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023" y="5452881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9023" y="5818642"/>
            <a:ext cx="11429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7532" y="4088891"/>
            <a:ext cx="8136890" cy="21551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Statut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la demande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cours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création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demande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cours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rédaction.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Elle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n’est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 finie, il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reste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à la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valider.</a:t>
            </a:r>
            <a:endParaRPr sz="12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Transmise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au CDG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demande 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été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transmise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 CDG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34.</a:t>
            </a:r>
            <a:endParaRPr sz="1200">
              <a:latin typeface="Calibri"/>
              <a:cs typeface="Calibri"/>
            </a:endParaRPr>
          </a:p>
          <a:p>
            <a:pPr marL="263525" marR="8382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attente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validation collectivité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un élément matériel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manquant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permet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sa validation,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gestionnaire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rapprochera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pour obtenir des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précisions.</a:t>
            </a:r>
            <a:endParaRPr sz="12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Rejetée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accord avec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demande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rejetée.</a:t>
            </a:r>
            <a:endParaRPr sz="12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Validée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l’opération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transmise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 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 est validée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 le CDG 34, le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contrat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est adressé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sous peu à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l’agent.</a:t>
            </a:r>
            <a:endParaRPr sz="1200">
              <a:latin typeface="Calibri"/>
              <a:cs typeface="Calibri"/>
            </a:endParaRPr>
          </a:p>
          <a:p>
            <a:pPr marL="263525" marR="844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Annulée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CDG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CDG 34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n’a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pu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trouver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personne pour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remplacement,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accord avec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demande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est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annulée.</a:t>
            </a:r>
            <a:endParaRPr sz="12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Annulée Collectivité :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collectivité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changé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d’avis.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9341" y="3205279"/>
            <a:ext cx="133985" cy="885825"/>
          </a:xfrm>
          <a:custGeom>
            <a:avLst/>
            <a:gdLst/>
            <a:ahLst/>
            <a:cxnLst/>
            <a:rect l="l" t="t" r="r" b="b"/>
            <a:pathLst>
              <a:path w="133984" h="885825">
                <a:moveTo>
                  <a:pt x="133413" y="885596"/>
                </a:moveTo>
                <a:lnTo>
                  <a:pt x="0" y="0"/>
                </a:lnTo>
              </a:path>
            </a:pathLst>
          </a:custGeom>
          <a:ln w="12700">
            <a:solidFill>
              <a:srgbClr val="F2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3553" y="3142486"/>
            <a:ext cx="75565" cy="81280"/>
          </a:xfrm>
          <a:custGeom>
            <a:avLst/>
            <a:gdLst/>
            <a:ahLst/>
            <a:cxnLst/>
            <a:rect l="l" t="t" r="r" b="b"/>
            <a:pathLst>
              <a:path w="75565" h="81280">
                <a:moveTo>
                  <a:pt x="26327" y="0"/>
                </a:moveTo>
                <a:lnTo>
                  <a:pt x="0" y="81025"/>
                </a:lnTo>
                <a:lnTo>
                  <a:pt x="75349" y="69672"/>
                </a:lnTo>
                <a:lnTo>
                  <a:pt x="26327" y="0"/>
                </a:lnTo>
                <a:close/>
              </a:path>
            </a:pathLst>
          </a:custGeom>
          <a:solidFill>
            <a:srgbClr val="F2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71175" y="268001"/>
            <a:ext cx="4534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Recherche </a:t>
            </a:r>
            <a:r>
              <a:rPr spc="-5" dirty="0"/>
              <a:t>de demandes de</a:t>
            </a:r>
            <a:r>
              <a:rPr spc="5" dirty="0"/>
              <a:t> </a:t>
            </a:r>
            <a:r>
              <a:rPr spc="-5" dirty="0"/>
              <a:t>mission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Procédure </a:t>
            </a:r>
            <a:r>
              <a:rPr dirty="0"/>
              <a:t>d'utilisation de</a:t>
            </a:r>
            <a:r>
              <a:rPr spc="-135" dirty="0"/>
              <a:t> </a:t>
            </a:r>
            <a:r>
              <a:rPr spc="-5" dirty="0"/>
              <a:t>Net-Remplacement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375904" y="6310629"/>
            <a:ext cx="257175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849</Words>
  <Application>Microsoft Office PowerPoint</Application>
  <PresentationFormat>Affichage à l'écran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Procédure d’utilisation de « Net-Remplacement »</vt:lpstr>
      <vt:lpstr>Identification</vt:lpstr>
      <vt:lpstr>Accès à Net-Remplacement</vt:lpstr>
      <vt:lpstr>Comment créer une nouvelle mission ?</vt:lpstr>
      <vt:lpstr>Comment créer une nouvelle mission ?</vt:lpstr>
      <vt:lpstr>Comment créer une nouvelle mission ?</vt:lpstr>
      <vt:lpstr>Comment créer une nouvelle mission ?</vt:lpstr>
      <vt:lpstr>Gérer vos demandes</vt:lpstr>
      <vt:lpstr>Recherche de demandes de mission</vt:lpstr>
      <vt:lpstr>Recherche de contrat</vt:lpstr>
      <vt:lpstr>Prolongation de mission</vt:lpstr>
      <vt:lpstr>Prolongation de mission</vt:lpstr>
      <vt:lpstr>Prolongation de mission</vt:lpstr>
      <vt:lpstr>Prolongation de mission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2013... Une année hors normes</dc:title>
  <dc:creator>Quentin CLAIREMBOURG</dc:creator>
  <cp:lastModifiedBy>SALVAGNO Magali</cp:lastModifiedBy>
  <cp:revision>3</cp:revision>
  <dcterms:created xsi:type="dcterms:W3CDTF">2023-09-15T13:12:07Z</dcterms:created>
  <dcterms:modified xsi:type="dcterms:W3CDTF">2023-09-15T13:21:11Z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2016-12-22T00:00:00Z</vt:filetime>
  </property>
  <property fmtid="{D5CDD505-2E9C-101B-9397-08002B2CF9AE}" pid="3" name="Creator">
    <vt:lpwstr>Acrobat PDFMaker 11 pour PowerPoint</vt:lpwstr>
  </property>
  <property fmtid="{D5CDD505-2E9C-101B-9397-08002B2CF9AE}" pid="4" name="LastSaved">
    <vt:filetime>2023-09-15T00:00:00Z</vt:filetime>
  </property>
</Properties>
</file>